
<file path=[Content_Types].xml><?xml version="1.0" encoding="utf-8"?>
<Types xmlns="http://schemas.openxmlformats.org/package/2006/content-types">
  <Override PartName="/ppt/slideLayouts/slideLayout4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6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Default Extension="rels" ContentType="application/vnd.openxmlformats-package.relationship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9.xml" ContentType="application/vnd.openxmlformats-officedocument.presentationml.slideLayout+xml"/>
  <Default Extension="jpeg" ContentType="image/jpeg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Override PartName="/ppt/slideLayouts/slideLayout10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slides/slide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extLst>
    <p:ext uri="{E76CE94A-603C-4142-B9EB-6D1370010A27}">
      <p14:discardImageEditData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0"/>
    </p:ext>
    <p:ext uri="{D31A062A-798A-4329-ABDD-BBA856620510}">
      <p14:defaultImageDpi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84" d="100"/>
          <a:sy n="84" d="100"/>
        </p:scale>
        <p:origin x="-104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jpe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jpe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jpe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3776" y="3776472"/>
            <a:ext cx="7196328" cy="1470025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80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3776" y="5257800"/>
            <a:ext cx="7196328" cy="987552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Font typeface="Wingdings 2" pitchFamily="18" charset="2"/>
              <a:buNone/>
              <a:defRPr sz="180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C41E-48BD-4881-B6FF-D82EEBBCD904}" type="datetimeFigureOut">
              <a:rPr lang="en-US" smtClean="0"/>
              <a:pPr/>
              <a:t>1/16/14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175" y="4267200"/>
            <a:ext cx="7612063" cy="1100138"/>
          </a:xfrm>
        </p:spPr>
        <p:txBody>
          <a:bodyPr anchor="b"/>
          <a:lstStyle>
            <a:lvl1pPr algn="ctr">
              <a:defRPr sz="4400" b="0">
                <a:solidFill>
                  <a:schemeClr val="bg1"/>
                </a:solidFill>
                <a:effectLst>
                  <a:outerShdw blurRad="63500" dist="50800" dir="2700000" algn="tl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1414040">
            <a:off x="1779080" y="450465"/>
            <a:ext cx="5486400" cy="3626214"/>
          </a:xfrm>
          <a:solidFill>
            <a:srgbClr val="FFFFFF">
              <a:shade val="85000"/>
            </a:srgbClr>
          </a:solidFill>
          <a:ln w="38100" cap="sq">
            <a:solidFill>
              <a:srgbClr val="FDFDFD"/>
            </a:solidFill>
            <a:miter lim="800000"/>
          </a:ln>
          <a:effectLst>
            <a:outerShdw blurRad="88900" dist="25400" dir="5400000" sx="101000" sy="101000" algn="t" rotWithShape="0">
              <a:prstClr val="black">
                <a:alpha val="50000"/>
              </a:prst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Wingdings 2" pitchFamily="18" charset="2"/>
              <a:buNone/>
              <a:defRPr sz="1800" kern="1200">
                <a:solidFill>
                  <a:schemeClr val="bg1"/>
                </a:solidFill>
                <a:effectLst>
                  <a:outerShdw blurRad="63500" dist="50800" dir="2700000" algn="tl" rotWithShape="0">
                    <a:prstClr val="black">
                      <a:alpha val="5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5175" y="5443538"/>
            <a:ext cx="7612063" cy="804862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effectLst>
                  <a:outerShdw blurRad="63500" dist="50800" dir="2700000" algn="tl" rotWithShape="0">
                    <a:prstClr val="black">
                      <a:alpha val="50000"/>
                    </a:prstClr>
                  </a:outerShdw>
                </a:effectLst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C41E-48BD-4881-B6FF-D82EEBBCD904}" type="datetimeFigureOut">
              <a:rPr lang="en-US" smtClean="0"/>
              <a:pPr/>
              <a:t>1/16/14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5F39-4CE7-434C-A5CB-50A3634516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2 Pictures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946" y="381000"/>
            <a:ext cx="3250360" cy="16319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946" y="2084389"/>
            <a:ext cx="3250360" cy="3935412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 algn="ctr" defTabSz="914400" rtl="0" eaLnBrk="1" latinLnBrk="0" hangingPunct="1">
              <a:spcBef>
                <a:spcPts val="600"/>
              </a:spcBef>
              <a:buNone/>
              <a:defRPr sz="1800" b="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495800" y="6356350"/>
            <a:ext cx="1143000" cy="365125"/>
          </a:xfrm>
        </p:spPr>
        <p:txBody>
          <a:bodyPr/>
          <a:lstStyle>
            <a:lvl1pPr algn="l">
              <a:defRPr/>
            </a:lvl1pPr>
          </a:lstStyle>
          <a:p>
            <a:fld id="{03CEC41E-48BD-4881-B6FF-D82EEBBCD904}" type="datetimeFigureOut">
              <a:rPr lang="en-US" smtClean="0"/>
              <a:pPr/>
              <a:t>1/16/14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791200" y="6356350"/>
            <a:ext cx="28956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967426" y="6356350"/>
            <a:ext cx="5334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59A5F39-4CE7-434C-A5CB-50A36345160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Picture Placeholder 7"/>
          <p:cNvSpPr>
            <a:spLocks noGrp="1"/>
          </p:cNvSpPr>
          <p:nvPr>
            <p:ph type="pic" sz="quarter" idx="14"/>
          </p:nvPr>
        </p:nvSpPr>
        <p:spPr>
          <a:xfrm rot="307655">
            <a:off x="4082874" y="3187732"/>
            <a:ext cx="4141140" cy="2881378"/>
          </a:xfrm>
          <a:solidFill>
            <a:srgbClr val="FFFFFF">
              <a:shade val="85000"/>
            </a:srgbClr>
          </a:solidFill>
          <a:ln w="38100" cap="sq">
            <a:solidFill>
              <a:srgbClr val="FDFDFD"/>
            </a:solidFill>
            <a:miter lim="800000"/>
          </a:ln>
          <a:effectLst>
            <a:outerShdw blurRad="88900" dist="25400" dir="7200000" sx="101000" sy="101000" algn="t" rotWithShape="0">
              <a:prstClr val="black">
                <a:alpha val="50000"/>
              </a:prst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 rot="21414752">
            <a:off x="4623469" y="338031"/>
            <a:ext cx="4141140" cy="2881378"/>
          </a:xfrm>
          <a:solidFill>
            <a:srgbClr val="FFFFFF">
              <a:shade val="85000"/>
            </a:srgbClr>
          </a:solidFill>
          <a:ln w="38100" cap="sq">
            <a:solidFill>
              <a:srgbClr val="FDFDFD"/>
            </a:solidFill>
            <a:miter lim="800000"/>
          </a:ln>
          <a:effectLst>
            <a:outerShdw blurRad="88900" dist="25400" dir="5400000" sx="101000" sy="101000" algn="t" rotWithShape="0">
              <a:prstClr val="black">
                <a:alpha val="50000"/>
              </a:prst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C41E-48BD-4881-B6FF-D82EEBBCD904}" type="datetimeFigureOut">
              <a:rPr lang="en-US" smtClean="0"/>
              <a:pPr/>
              <a:t>1/16/14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5F39-4CE7-434C-A5CB-50A3634516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0" y="457200"/>
            <a:ext cx="1497106" cy="58102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6888" y="457200"/>
            <a:ext cx="6513511" cy="581025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C41E-48BD-4881-B6FF-D82EEBBCD904}" type="datetimeFigureOut">
              <a:rPr lang="en-US" smtClean="0"/>
              <a:pPr/>
              <a:t>1/16/14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5F39-4CE7-434C-A5CB-50A3634516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C41E-48BD-4881-B6FF-D82EEBBCD904}" type="datetimeFigureOut">
              <a:rPr lang="en-US" smtClean="0"/>
              <a:pPr/>
              <a:t>1/16/14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5F39-4CE7-434C-A5CB-50A3634516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Slide with Pictur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6889" y="3774328"/>
            <a:ext cx="7199311" cy="1470025"/>
          </a:xfrm>
        </p:spPr>
        <p:txBody>
          <a:bodyPr anchor="b" anchorCtr="0"/>
          <a:lstStyle>
            <a:lvl1pPr algn="l">
              <a:defRPr sz="4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6888" y="5257800"/>
            <a:ext cx="7199312" cy="990600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180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C41E-48BD-4881-B6FF-D82EEBBCD904}" type="datetimeFigureOut">
              <a:rPr lang="en-US" smtClean="0"/>
              <a:pPr/>
              <a:t>1/16/14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2"/>
          </p:nvPr>
        </p:nvSpPr>
        <p:spPr>
          <a:xfrm rot="504148">
            <a:off x="4493544" y="555043"/>
            <a:ext cx="4142460" cy="3085398"/>
          </a:xfrm>
          <a:solidFill>
            <a:srgbClr val="FFFFFF">
              <a:shade val="85000"/>
            </a:srgbClr>
          </a:solidFill>
          <a:ln w="38100" cap="sq">
            <a:solidFill>
              <a:srgbClr val="FDFDFD"/>
            </a:solidFill>
            <a:miter lim="800000"/>
          </a:ln>
          <a:effectLst>
            <a:outerShdw blurRad="57150" dist="3750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175" y="2236694"/>
            <a:ext cx="7612063" cy="1362075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80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175" y="3617259"/>
            <a:ext cx="7612063" cy="1500187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None/>
              <a:defRPr sz="180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C41E-48BD-4881-B6FF-D82EEBBCD904}" type="datetimeFigureOut">
              <a:rPr lang="en-US" smtClean="0"/>
              <a:pPr/>
              <a:t>1/16/14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5F39-4CE7-434C-A5CB-50A3634516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174" y="79468"/>
            <a:ext cx="7612063" cy="14176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5175" y="2084388"/>
            <a:ext cx="3657600" cy="41830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19637" y="2084388"/>
            <a:ext cx="3657600" cy="41830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C41E-48BD-4881-B6FF-D82EEBBCD904}" type="datetimeFigureOut">
              <a:rPr lang="en-US" smtClean="0"/>
              <a:pPr/>
              <a:t>1/16/14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5F39-4CE7-434C-A5CB-50A3634516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174" y="79468"/>
            <a:ext cx="7612063" cy="141763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174" y="1687512"/>
            <a:ext cx="3657600" cy="903288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5174" y="2649071"/>
            <a:ext cx="3657600" cy="360829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600"/>
            </a:lvl6pPr>
            <a:lvl7pPr marL="2055813" indent="-344488">
              <a:defRPr sz="1600"/>
            </a:lvl7pPr>
            <a:lvl8pPr marL="2055813" indent="-344488">
              <a:defRPr sz="1600"/>
            </a:lvl8pPr>
            <a:lvl9pPr marL="2055813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19637" y="1687512"/>
            <a:ext cx="3657600" cy="903288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9637" y="2649071"/>
            <a:ext cx="3657600" cy="360829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600"/>
            </a:lvl6pPr>
            <a:lvl7pPr marL="2055813" indent="-344488">
              <a:defRPr sz="1600"/>
            </a:lvl7pPr>
            <a:lvl8pPr marL="2055813" indent="-344488">
              <a:defRPr sz="1600"/>
            </a:lvl8pPr>
            <a:lvl9pPr marL="2055813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C41E-48BD-4881-B6FF-D82EEBBCD904}" type="datetimeFigureOut">
              <a:rPr lang="en-US" smtClean="0"/>
              <a:pPr/>
              <a:t>1/16/14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5F39-4CE7-434C-A5CB-50A3634516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C41E-48BD-4881-B6FF-D82EEBBCD904}" type="datetimeFigureOut">
              <a:rPr lang="en-US" smtClean="0"/>
              <a:pPr/>
              <a:t>1/16/14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5F39-4CE7-434C-A5CB-50A3634516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C41E-48BD-4881-B6FF-D82EEBBCD904}" type="datetimeFigureOut">
              <a:rPr lang="en-US" smtClean="0"/>
              <a:pPr/>
              <a:t>1/16/14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5F39-4CE7-434C-A5CB-50A3634516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946" y="381000"/>
            <a:ext cx="3250360" cy="16319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95800" y="381000"/>
            <a:ext cx="4149725" cy="588645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946" y="2084389"/>
            <a:ext cx="3250360" cy="3935412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 algn="ctr" defTabSz="914400" rtl="0" eaLnBrk="1" latinLnBrk="0" hangingPunct="1">
              <a:spcBef>
                <a:spcPts val="600"/>
              </a:spcBef>
              <a:buNone/>
              <a:defRPr sz="1800" b="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495800" y="6356350"/>
            <a:ext cx="1143000" cy="365125"/>
          </a:xfrm>
        </p:spPr>
        <p:txBody>
          <a:bodyPr/>
          <a:lstStyle>
            <a:lvl1pPr algn="l">
              <a:defRPr/>
            </a:lvl1pPr>
          </a:lstStyle>
          <a:p>
            <a:fld id="{03CEC41E-48BD-4881-B6FF-D82EEBBCD904}" type="datetimeFigureOut">
              <a:rPr lang="en-US" smtClean="0"/>
              <a:pPr/>
              <a:t>1/16/14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791200" y="6356350"/>
            <a:ext cx="28956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967426" y="6356350"/>
            <a:ext cx="5334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59A5F39-4CE7-434C-A5CB-50A3634516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5174" y="79468"/>
            <a:ext cx="7612063" cy="141763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175" y="2070846"/>
            <a:ext cx="7612064" cy="41820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03CEC41E-48BD-4881-B6FF-D82EEBBCD904}" type="datetimeFigureOut">
              <a:rPr lang="en-US" smtClean="0"/>
              <a:pPr/>
              <a:t>1/16/14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43753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05300" y="6356350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fld id="{459A5F39-4CE7-434C-A5CB-50A36345160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tx2"/>
          </a:solidFill>
          <a:effectLst>
            <a:outerShdw blurRad="50800" dist="25400" dir="2700000" algn="tl" rotWithShape="0">
              <a:schemeClr val="bg1">
                <a:alpha val="40000"/>
              </a:scheme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Font typeface="Wingdings 2" pitchFamily="18" charset="2"/>
        <a:buChar char=""/>
        <a:defRPr sz="2400" kern="120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Font typeface="Wingdings 2" pitchFamily="18" charset="2"/>
        <a:buChar char=""/>
        <a:defRPr sz="2200" kern="120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Font typeface="Wingdings 2" pitchFamily="18" charset="2"/>
        <a:buChar char=""/>
        <a:defRPr sz="2000" kern="120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Font typeface="Wingdings 2" pitchFamily="18" charset="2"/>
        <a:buChar char=""/>
        <a:defRPr lang="en-US" sz="1800" kern="1200" dirty="0" smtClean="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Font typeface="Wingdings 2" pitchFamily="18" charset="2"/>
        <a:buChar char=""/>
        <a:defRPr lang="en-US" sz="1800" kern="1200" dirty="0" smtClean="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Font typeface="Wingdings 2" pitchFamily="18" charset="2"/>
        <a:buChar char=""/>
        <a:defRPr lang="en-US" sz="1800" kern="1200" dirty="0" smtClean="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Font typeface="Wingdings 2" pitchFamily="18" charset="2"/>
        <a:buChar char=""/>
        <a:defRPr lang="en-US" sz="1800" kern="1200" dirty="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0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jpeg"/><Relationship Id="rId3" Type="http://schemas.openxmlformats.org/officeDocument/2006/relationships/image" Target="../media/image1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monkeysee.com/play/18129-understanding-rabies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ebmd.com/a-to-z-guides/rabies-topic-overview" TargetMode="External"/><Relationship Id="rId4" Type="http://schemas.openxmlformats.org/officeDocument/2006/relationships/hyperlink" Target="http://en.wikipedia.org/wiki/Rabies" TargetMode="External"/><Relationship Id="rId1" Type="http://schemas.openxmlformats.org/officeDocument/2006/relationships/slideLayout" Target="../slideLayouts/slideLayout8.xml"/><Relationship Id="rId2" Type="http://schemas.openxmlformats.org/officeDocument/2006/relationships/hyperlink" Target="http://www.nytimes.com/health/guides/disease/rabies/overview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Rabies</a:t>
            </a:r>
            <a:endParaRPr lang="en-US" sz="54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2400" dirty="0" smtClean="0"/>
              <a:t>By Brandon Longley </a:t>
            </a:r>
            <a:endParaRPr lang="en-US" sz="2400" dirty="0"/>
          </a:p>
        </p:txBody>
      </p:sp>
      <p:pic>
        <p:nvPicPr>
          <p:cNvPr id="4" name="Picture 3" descr="the-dog-in-world--knowledge-dog-rabies-symptom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tretch>
            <a:fillRect/>
          </a:stretch>
        </p:blipFill>
        <p:spPr>
          <a:xfrm>
            <a:off x="1933574" y="472281"/>
            <a:ext cx="4797425" cy="3598069"/>
          </a:xfrm>
          <a:prstGeom prst="rect">
            <a:avLst/>
          </a:prstGeom>
        </p:spPr>
      </p:pic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28435104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Symptoms</a:t>
            </a:r>
            <a:br>
              <a:rPr lang="en-US" dirty="0" smtClean="0"/>
            </a:br>
            <a:r>
              <a:rPr lang="en-US" sz="2000" dirty="0" smtClean="0"/>
              <a:t>when you have rabies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02364" y="1497106"/>
            <a:ext cx="3485924" cy="5119969"/>
          </a:xfrm>
        </p:spPr>
        <p:txBody>
          <a:bodyPr numCol="2"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indent="0">
              <a:buNone/>
            </a:pPr>
            <a:endParaRPr lang="en-US" sz="2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en-US" sz="2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Fever             confusion</a:t>
            </a:r>
            <a:endParaRPr lang="en-US" sz="2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en-US" sz="2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Headache       Hyperactivity</a:t>
            </a:r>
            <a:endParaRPr lang="en-US" sz="2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en-US" sz="2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Nausea          difficulty swallowing</a:t>
            </a:r>
            <a:endParaRPr lang="en-US" sz="2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en-US" sz="2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Vomiting    Anxiety</a:t>
            </a:r>
          </a:p>
          <a:p>
            <a:pPr marL="0" indent="0">
              <a:buNone/>
            </a:pPr>
            <a:r>
              <a:rPr lang="en-US" sz="2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Confusion      </a:t>
            </a:r>
            <a:r>
              <a:rPr lang="en-US" sz="2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Agitation</a:t>
            </a:r>
          </a:p>
          <a:p>
            <a:pPr marL="0" indent="0">
              <a:buNone/>
            </a:pPr>
            <a:endParaRPr lang="en-US" sz="2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marL="0" indent="0">
              <a:buNone/>
            </a:pPr>
            <a:endParaRPr lang="en-US" sz="2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4" name="Picture 3" descr="images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tretch>
            <a:fillRect/>
          </a:stretch>
        </p:blipFill>
        <p:spPr>
          <a:xfrm>
            <a:off x="5408612" y="1738031"/>
            <a:ext cx="3492500" cy="2324100"/>
          </a:xfrm>
          <a:prstGeom prst="rect">
            <a:avLst/>
          </a:prstGeom>
        </p:spPr>
      </p:pic>
      <p:pic>
        <p:nvPicPr>
          <p:cNvPr id="5" name="Picture 4" descr="images-1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tretch>
            <a:fillRect/>
          </a:stretch>
        </p:blipFill>
        <p:spPr>
          <a:xfrm>
            <a:off x="5408612" y="4200261"/>
            <a:ext cx="3492500" cy="254661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77331" y="1919460"/>
            <a:ext cx="3483429" cy="295465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endParaRPr lang="en-US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endParaRPr lang="en-US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endParaRPr lang="en-US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endParaRPr lang="en-US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endParaRPr lang="en-US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r>
              <a:rPr 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Rabies causes Encephalitis</a:t>
            </a:r>
            <a:r>
              <a:rPr lang="en-US" sz="2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witch causes inflammation of the brain</a:t>
            </a:r>
            <a:r>
              <a:rPr lang="en-US" sz="2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.</a:t>
            </a:r>
            <a:r>
              <a:rPr 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endParaRPr lang="en-US" sz="2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00580677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Causes</a:t>
            </a:r>
            <a:br>
              <a:rPr lang="en-US" dirty="0" smtClean="0"/>
            </a:br>
            <a:r>
              <a:rPr lang="en-US" sz="2800" dirty="0" smtClean="0"/>
              <a:t>in humans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Rabies </a:t>
            </a:r>
            <a:r>
              <a:rPr lang="en-US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is caused by a virus.</a:t>
            </a:r>
            <a:endParaRPr lang="en-US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r>
              <a:rPr lang="en-US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It is transmitted from animals to </a:t>
            </a:r>
            <a:r>
              <a:rPr lang="en-US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humans through saliva </a:t>
            </a:r>
            <a:r>
              <a:rPr lang="en-US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most commonly by animal </a:t>
            </a:r>
            <a:r>
              <a:rPr lang="en-US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bites. </a:t>
            </a:r>
            <a:endParaRPr lang="en-US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4" name="Picture 3" descr="rabie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tretch>
            <a:fillRect/>
          </a:stretch>
        </p:blipFill>
        <p:spPr>
          <a:xfrm>
            <a:off x="2000250" y="3502025"/>
            <a:ext cx="5080000" cy="3213100"/>
          </a:xfrm>
          <a:prstGeom prst="rect">
            <a:avLst/>
          </a:prstGeom>
        </p:spPr>
      </p:pic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68059377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84715" y="2587811"/>
            <a:ext cx="6059714" cy="3344903"/>
          </a:xfrm>
        </p:spPr>
        <p:txBody>
          <a:bodyPr>
            <a:normAutofit fontScale="925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>
              <a:buFont typeface="Arial"/>
              <a:buChar char="•"/>
            </a:pPr>
            <a:r>
              <a:rPr lang="en-US" dirty="0">
                <a:effectLst/>
              </a:rPr>
              <a:t>The treatment for someone who has been exposed to rabies is a series of shots known as </a:t>
            </a:r>
            <a:r>
              <a:rPr lang="en-US" dirty="0" err="1">
                <a:effectLst/>
              </a:rPr>
              <a:t>postexposure</a:t>
            </a:r>
            <a:r>
              <a:rPr lang="en-US" dirty="0">
                <a:effectLst/>
              </a:rPr>
              <a:t> prophylaxis (PEP). </a:t>
            </a:r>
          </a:p>
          <a:p>
            <a:r>
              <a:rPr lang="en-US" dirty="0">
                <a:effectLst/>
              </a:rPr>
              <a:t>These shots help the body's immune </a:t>
            </a:r>
            <a:r>
              <a:rPr lang="en-US" dirty="0" smtClean="0">
                <a:effectLst/>
              </a:rPr>
              <a:t>system</a:t>
            </a:r>
            <a:r>
              <a:rPr lang="en-US" dirty="0">
                <a:effectLst/>
              </a:rPr>
              <a:t> destroy the disease in its early stages. </a:t>
            </a:r>
          </a:p>
          <a:p>
            <a:pPr lvl="0"/>
            <a:r>
              <a:rPr lang="en-US" dirty="0">
                <a:effectLst/>
              </a:rPr>
              <a:t> </a:t>
            </a:r>
            <a:r>
              <a:rPr lang="en-US" dirty="0" smtClean="0">
                <a:effectLst/>
              </a:rPr>
              <a:t>fatal by the time  the virus reaches </a:t>
            </a:r>
            <a:r>
              <a:rPr lang="en-US" dirty="0">
                <a:effectLst/>
              </a:rPr>
              <a:t>central nervous </a:t>
            </a:r>
            <a:r>
              <a:rPr lang="en-US" dirty="0" smtClean="0">
                <a:effectLst/>
              </a:rPr>
              <a:t>system.</a:t>
            </a:r>
            <a:endParaRPr lang="en-US" dirty="0">
              <a:effectLst/>
            </a:endParaRPr>
          </a:p>
          <a:p>
            <a:endParaRPr lang="en-US" dirty="0">
              <a:effectLst/>
            </a:endParaRPr>
          </a:p>
          <a:p>
            <a:pPr marL="0" indent="0">
              <a:buNone/>
            </a:pPr>
            <a:endParaRPr lang="en-US" dirty="0">
              <a:effectLst/>
            </a:endParaRPr>
          </a:p>
          <a:p>
            <a:pPr>
              <a:buFont typeface="Arial"/>
              <a:buChar char="•"/>
            </a:pPr>
            <a:endParaRPr lang="en-US" b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4" name="Picture 3" descr="images-2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tretch>
            <a:fillRect/>
          </a:stretch>
        </p:blipFill>
        <p:spPr>
          <a:xfrm>
            <a:off x="127000" y="2978857"/>
            <a:ext cx="2612572" cy="1949381"/>
          </a:xfrm>
          <a:prstGeom prst="rect">
            <a:avLst/>
          </a:prstGeom>
        </p:spPr>
      </p:pic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077024854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facts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effectLst/>
              </a:rPr>
              <a:t>Rabies causes about 55,000 human deaths annually worldwide</a:t>
            </a:r>
            <a:r>
              <a:rPr lang="en-US" dirty="0" smtClean="0">
                <a:effectLst/>
              </a:rPr>
              <a:t>.</a:t>
            </a:r>
            <a:endParaRPr lang="en-US" u="sng" baseline="30000" dirty="0">
              <a:effectLst/>
            </a:endParaRPr>
          </a:p>
          <a:p>
            <a:r>
              <a:rPr lang="en-US" dirty="0">
                <a:effectLst/>
              </a:rPr>
              <a:t>95% of human deaths due to rabies occur in </a:t>
            </a:r>
            <a:r>
              <a:rPr lang="en-US" dirty="0" smtClean="0">
                <a:effectLst/>
              </a:rPr>
              <a:t>a Asia</a:t>
            </a:r>
            <a:r>
              <a:rPr lang="en-US" dirty="0">
                <a:effectLst/>
              </a:rPr>
              <a:t> and </a:t>
            </a:r>
            <a:r>
              <a:rPr lang="en-US" dirty="0" smtClean="0">
                <a:effectLst/>
              </a:rPr>
              <a:t>Africa.</a:t>
            </a:r>
            <a:endParaRPr lang="en-US" dirty="0">
              <a:effectLst/>
            </a:endParaRPr>
          </a:p>
          <a:p>
            <a:pPr lvl="0" fontAlgn="base"/>
            <a:r>
              <a:rPr lang="en-US" dirty="0">
                <a:effectLst/>
              </a:rPr>
              <a:t> 40% of people who are bitten by suspect rabid animals are children under 15 years of age.</a:t>
            </a:r>
          </a:p>
          <a:p>
            <a:pPr marL="0" indent="0">
              <a:buNone/>
            </a:pPr>
            <a:r>
              <a:rPr lang="en-US" dirty="0">
                <a:effectLst/>
              </a:rPr>
              <a:t> </a:t>
            </a:r>
          </a:p>
          <a:p>
            <a:endParaRPr lang="en-US" dirty="0">
              <a:effectLst/>
            </a:endParaRPr>
          </a:p>
          <a:p>
            <a:endParaRPr lang="en-US" dirty="0">
              <a:effectLst/>
            </a:endParaRP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407867185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video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7200" dirty="0" smtClean="0">
                <a:hlinkClick r:id="rId2"/>
              </a:rPr>
              <a:t> </a:t>
            </a:r>
            <a:r>
              <a:rPr lang="en-US" sz="4400" dirty="0" smtClean="0">
                <a:hlinkClick r:id="rId2"/>
              </a:rPr>
              <a:t>Rabies</a:t>
            </a:r>
            <a:endParaRPr lang="en-US" sz="4400" dirty="0"/>
          </a:p>
        </p:txBody>
      </p:sp>
      <p:sp>
        <p:nvSpPr>
          <p:cNvPr id="4" name="TextBox 3"/>
          <p:cNvSpPr txBox="1"/>
          <p:nvPr/>
        </p:nvSpPr>
        <p:spPr>
          <a:xfrm>
            <a:off x="10727358" y="3569506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795522663"/>
      </p:ext>
    </p:extLst>
  </p:cSld>
  <p:clrMapOvr>
    <a:masterClrMapping/>
  </p:clrMapOvr>
  <mc:AlternateContent>
    <mc:Choice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c="http://schemas.openxmlformats.org/markup-compatibility/2006" xmlns:mv="urn:schemas-microsoft-com:mac:vml" Requires="p14">
      <p:transition spd="slow" p14:dur="1200">
        <p14:prism/>
      </p:transition>
    </mc:Choice>
    <mc:Fallback>
      <mp:transition xmlns:mp="http://schemas.microsoft.com/office/mac/powerpoint/2008/main"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73375" y="254000"/>
            <a:ext cx="33972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sources</a:t>
            </a:r>
            <a:endParaRPr lang="en-US" sz="36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44625" y="1825625"/>
            <a:ext cx="6889750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hlinkClick r:id="rId2"/>
              </a:rPr>
              <a:t>http://www.nytimes.com/health/guides/disease/rabies/</a:t>
            </a:r>
            <a:r>
              <a:rPr lang="en-US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hlinkClick r:id="rId2"/>
              </a:rPr>
              <a:t>overview.html</a:t>
            </a:r>
            <a:endParaRPr lang="en-US" b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pPr marL="285750" indent="-285750">
              <a:buFont typeface="Arial"/>
              <a:buChar char="•"/>
            </a:pPr>
            <a:r>
              <a:rPr lang="en-US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http://</a:t>
            </a:r>
            <a:r>
              <a:rPr lang="en-US" dirty="0" err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www.medicalnewstoday.com</a:t>
            </a:r>
            <a:r>
              <a:rPr lang="en-US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/articles/181980.php</a:t>
            </a:r>
            <a:endParaRPr lang="en-US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pPr marL="285750" indent="-285750">
              <a:buFont typeface="Arial"/>
              <a:buChar char="•"/>
            </a:pPr>
            <a:endParaRPr lang="en-US" b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pPr marL="342900" indent="-342900">
              <a:buFont typeface="Arial"/>
              <a:buChar char="•"/>
            </a:pPr>
            <a:r>
              <a:rPr lang="en-US" sz="20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hlinkClick r:id="rId3"/>
              </a:rPr>
              <a:t>http://www.webmd.com/a-to-z-guides/rabies-topic-</a:t>
            </a:r>
            <a:r>
              <a:rPr lang="en-US" sz="2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hlinkClick r:id="rId3"/>
              </a:rPr>
              <a:t>overview</a:t>
            </a:r>
            <a:endParaRPr lang="en-US" sz="2000" b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pPr marL="342900" indent="-342900">
              <a:buFont typeface="Arial"/>
              <a:buChar char="•"/>
            </a:pPr>
            <a:r>
              <a:rPr lang="en-US" sz="20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hlinkClick r:id="rId4"/>
              </a:rPr>
              <a:t>http://en.wikipedia.org/wiki/</a:t>
            </a:r>
            <a:r>
              <a:rPr lang="en-US" sz="2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hlinkClick r:id="rId4"/>
              </a:rPr>
              <a:t>Rabies</a:t>
            </a:r>
            <a:endParaRPr lang="en-US" sz="2000" b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pPr marL="342900" indent="-342900">
              <a:buFont typeface="Arial"/>
              <a:buChar char="•"/>
            </a:pPr>
            <a:r>
              <a:rPr lang="en-US" sz="20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http://</a:t>
            </a:r>
            <a:r>
              <a:rPr lang="en-US" sz="2000" b="1" dirty="0" err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www.who.int</a:t>
            </a:r>
            <a:r>
              <a:rPr lang="en-US" sz="20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/</a:t>
            </a:r>
            <a:r>
              <a:rPr lang="en-US" sz="2000" b="1" dirty="0" err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mediacentre</a:t>
            </a:r>
            <a:r>
              <a:rPr lang="en-US" sz="20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/factsheets/fs099/en/</a:t>
            </a:r>
          </a:p>
          <a:p>
            <a:endParaRPr lang="en-US" sz="2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257603958"/>
      </p:ext>
    </p:extLst>
  </p:cSld>
  <p:clrMapOvr>
    <a:masterClrMapping/>
  </p:clrMapOvr>
  <mc:AlternateContent>
    <mc:Choice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c="http://schemas.openxmlformats.org/markup-compatibility/2006" xmlns:mv="urn:schemas-microsoft-com:mac:vml" Requires="p14">
      <p:transition spd="slow" p14:dur="1400">
        <p14:doors dir="vert"/>
      </p:transition>
    </mc:Choice>
    <mc:Fallback>
      <mp:transition xmlns:mp="http://schemas.microsoft.com/office/mac/powerpoint/2008/main"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5" Type="http://schemas.openxmlformats.org/officeDocument/2006/relationships/image" Target="../media/image5.jpeg"/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Habitat">
  <a:themeElements>
    <a:clrScheme name="Habitat">
      <a:dk1>
        <a:sysClr val="windowText" lastClr="000000"/>
      </a:dk1>
      <a:lt1>
        <a:sysClr val="window" lastClr="FFFFFF"/>
      </a:lt1>
      <a:dk2>
        <a:srgbClr val="194431"/>
      </a:dk2>
      <a:lt2>
        <a:srgbClr val="F0E6C3"/>
      </a:lt2>
      <a:accent1>
        <a:srgbClr val="F8C000"/>
      </a:accent1>
      <a:accent2>
        <a:srgbClr val="F88600"/>
      </a:accent2>
      <a:accent3>
        <a:srgbClr val="F83500"/>
      </a:accent3>
      <a:accent4>
        <a:srgbClr val="8B723D"/>
      </a:accent4>
      <a:accent5>
        <a:srgbClr val="818B3D"/>
      </a:accent5>
      <a:accent6>
        <a:srgbClr val="586215"/>
      </a:accent6>
      <a:hlink>
        <a:srgbClr val="FF621D"/>
      </a:hlink>
      <a:folHlink>
        <a:srgbClr val="F3D260"/>
      </a:folHlink>
    </a:clrScheme>
    <a:fontScheme name="Habitat">
      <a:majorFont>
        <a:latin typeface="Book Antiqua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Book Antiqua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Habitat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10000"/>
                <a:satMod val="130000"/>
              </a:schemeClr>
              <a:schemeClr val="phClr">
                <a:satMod val="275000"/>
              </a:schemeClr>
            </a:duotone>
          </a:blip>
          <a:tile tx="0" ty="0" sx="40000" sy="4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40000"/>
                <a:satMod val="130000"/>
              </a:schemeClr>
              <a:schemeClr val="phClr">
                <a:satMod val="275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0000"/>
              <a:satMod val="105000"/>
            </a:schemeClr>
          </a:solidFill>
          <a:prstDash val="solid"/>
        </a:ln>
        <a:ln w="25400" cap="flat" cmpd="sng" algn="ctr">
          <a:solidFill>
            <a:schemeClr val="phClr">
              <a:shade val="80000"/>
            </a:schemeClr>
          </a:solidFill>
          <a:prstDash val="solid"/>
        </a:ln>
        <a:ln w="25400" cap="flat" cmpd="sng" algn="ctr">
          <a:solidFill>
            <a:schemeClr val="phClr">
              <a:shade val="7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88900" dir="4200000" sx="105000" sy="105000" algn="t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76200" dist="25400" dir="13200000">
              <a:srgbClr val="000000">
                <a:alpha val="80000"/>
              </a:srgbClr>
            </a:innerShdw>
          </a:effectLst>
          <a:scene3d>
            <a:camera prst="orthographicFront">
              <a:rot lat="0" lon="0" rev="0"/>
            </a:camera>
            <a:lightRig rig="balanced" dir="t">
              <a:rot lat="0" lon="0" rev="19800000"/>
            </a:lightRig>
          </a:scene3d>
          <a:sp3d prstMaterial="softEdge">
            <a:bevelT w="0" h="0"/>
          </a:sp3d>
        </a:effectStyle>
      </a:effectStyleLst>
      <a:bgFillStyleLst>
        <a:blipFill rotWithShape="1">
          <a:blip xmlns:r="http://schemas.openxmlformats.org/officeDocument/2006/relationships" r:embed="rId3"/>
          <a:stretch/>
        </a:blipFill>
        <a:blipFill rotWithShape="1">
          <a:blip xmlns:r="http://schemas.openxmlformats.org/officeDocument/2006/relationships" r:embed="rId4"/>
          <a:stretch/>
        </a:blipFill>
        <a:blipFill rotWithShape="1">
          <a:blip xmlns:r="http://schemas.openxmlformats.org/officeDocument/2006/relationships" r:embed="rId5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Habitat.thmx</Template>
  <TotalTime>379</TotalTime>
  <Words>235</Words>
  <Application>Microsoft Macintosh PowerPoint</Application>
  <PresentationFormat>On-screen Show (4:3)</PresentationFormat>
  <Paragraphs>39</Paragraphs>
  <Slides>7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Habitat</vt:lpstr>
      <vt:lpstr>Rabies</vt:lpstr>
      <vt:lpstr>Symptoms when you have rabies</vt:lpstr>
      <vt:lpstr>Causes in humans</vt:lpstr>
      <vt:lpstr>cures</vt:lpstr>
      <vt:lpstr>Other facts</vt:lpstr>
      <vt:lpstr>video</vt:lpstr>
      <vt:lpstr>Slide 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Rabies</dc:title>
  <dc:creator>Student</dc:creator>
  <cp:lastModifiedBy>City School</cp:lastModifiedBy>
  <cp:revision>27</cp:revision>
  <dcterms:created xsi:type="dcterms:W3CDTF">2014-01-16T22:16:15Z</dcterms:created>
  <dcterms:modified xsi:type="dcterms:W3CDTF">2014-01-16T22:22:25Z</dcterms:modified>
</cp:coreProperties>
</file>